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3" r:id="rId4"/>
    <p:sldId id="264" r:id="rId5"/>
    <p:sldId id="257" r:id="rId6"/>
    <p:sldId id="277" r:id="rId7"/>
    <p:sldId id="288" r:id="rId8"/>
    <p:sldId id="276" r:id="rId9"/>
    <p:sldId id="263" r:id="rId10"/>
    <p:sldId id="274" r:id="rId11"/>
    <p:sldId id="258" r:id="rId12"/>
    <p:sldId id="260" r:id="rId13"/>
    <p:sldId id="259" r:id="rId14"/>
    <p:sldId id="265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A </a:t>
            </a:r>
            <a:r>
              <a:rPr lang="en-US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Session of counseling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Communication in marriage</a:t>
            </a:r>
            <a:br>
              <a:rPr lang="en-US" dirty="0"/>
            </a:br>
            <a:r>
              <a:rPr lang="en-US" dirty="0"/>
              <a:t>for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xxx</a:t>
            </a:r>
            <a:endParaRPr lang="en-US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11563"/>
            <a:ext cx="9144000" cy="1655762"/>
          </a:xfr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500">
                <a:solidFill>
                  <a:srgbClr val="00B050"/>
                </a:solidFill>
                <a:effectLst/>
              </a:rPr>
              <a:t>Counselor Ming</a:t>
            </a:r>
            <a:endParaRPr lang="en-US" sz="3500">
              <a:solidFill>
                <a:srgbClr val="00B050"/>
              </a:solidFill>
              <a:effectLst/>
            </a:endParaRPr>
          </a:p>
          <a:p>
            <a:r>
              <a:rPr lang="en-US" sz="3500">
                <a:solidFill>
                  <a:srgbClr val="00B050"/>
                </a:solidFill>
                <a:effectLst/>
              </a:rPr>
              <a:t>8-17-2021</a:t>
            </a:r>
            <a:endParaRPr lang="en-US" sz="3500">
              <a:solidFill>
                <a:srgbClr val="00B050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You don’t need more communications,</a:t>
            </a:r>
            <a:br>
              <a:rPr lang="en-US"/>
            </a:br>
            <a:r>
              <a:rPr lang="en-US"/>
              <a:t>nor faster....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4500"/>
              <a:t>You need </a:t>
            </a:r>
            <a:r>
              <a:rPr lang="en-US" sz="45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better </a:t>
            </a:r>
            <a:r>
              <a:rPr lang="en-US" sz="4500"/>
              <a:t>communication.</a:t>
            </a:r>
            <a:endParaRPr lang="en-US" sz="4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What are </a:t>
            </a:r>
            <a:r>
              <a:rPr 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two elements</a:t>
            </a:r>
            <a:r>
              <a:rPr lang="en-US"/>
              <a:t> of communication?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   Speaking</a:t>
            </a:r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641475" y="2731770"/>
            <a:ext cx="1685925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75" y="2731770"/>
            <a:ext cx="2647950" cy="17526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8272780" y="2142490"/>
            <a:ext cx="1326515" cy="47561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2500">
                <a:solidFill>
                  <a:srgbClr val="FF0000"/>
                </a:solidFill>
                <a:sym typeface="+mn-ea"/>
              </a:rPr>
              <a:t>Listening</a:t>
            </a:r>
            <a:endParaRPr lang="en-US" sz="2500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523105" y="3356610"/>
            <a:ext cx="2338705" cy="7378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920" y="441960"/>
            <a:ext cx="10515600" cy="1325563"/>
          </a:xfrm>
        </p:spPr>
        <p:txBody>
          <a:bodyPr/>
          <a:p>
            <a:r>
              <a:rPr lang="en-US"/>
              <a:t>with pauses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733425"/>
            <a:ext cx="5181600" cy="5443855"/>
          </a:xfrm>
        </p:spPr>
        <p:txBody>
          <a:bodyPr>
            <a:noAutofit/>
          </a:bodyPr>
          <a:p>
            <a:r>
              <a:rPr lang="en-US" sz="5000"/>
              <a:t>Right:</a:t>
            </a:r>
            <a:endParaRPr lang="en-US" sz="5000"/>
          </a:p>
          <a:p>
            <a:r>
              <a:rPr lang="en-US" sz="5000">
                <a:solidFill>
                  <a:srgbClr val="FF0000"/>
                </a:solidFill>
              </a:rPr>
              <a:t>Thinking </a:t>
            </a:r>
            <a:endParaRPr lang="en-US" sz="5000">
              <a:solidFill>
                <a:srgbClr val="FF0000"/>
              </a:solidFill>
            </a:endParaRPr>
          </a:p>
          <a:p>
            <a:r>
              <a:rPr lang="en-US" sz="5000">
                <a:solidFill>
                  <a:srgbClr val="FF0000"/>
                </a:solidFill>
              </a:rPr>
              <a:t>speaking</a:t>
            </a:r>
            <a:r>
              <a:rPr lang="en-US" sz="5000"/>
              <a:t> </a:t>
            </a:r>
            <a:endParaRPr lang="en-US" sz="5000"/>
          </a:p>
          <a:p>
            <a:r>
              <a:rPr lang="en-US" sz="5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listening.</a:t>
            </a:r>
            <a:endParaRPr lang="en-US" sz="5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5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Thinking</a:t>
            </a:r>
            <a:r>
              <a:rPr lang="en-US" sz="5000">
                <a:sym typeface="+mn-ea"/>
              </a:rPr>
              <a:t> </a:t>
            </a:r>
            <a:endParaRPr lang="en-US" sz="5000">
              <a:sym typeface="+mn-ea"/>
            </a:endParaRPr>
          </a:p>
          <a:p>
            <a:r>
              <a:rPr lang="en-US" sz="5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speaking </a:t>
            </a:r>
            <a:endParaRPr lang="en-US" sz="5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en-US" sz="5000">
                <a:solidFill>
                  <a:srgbClr val="FF0000"/>
                </a:solidFill>
                <a:sym typeface="+mn-ea"/>
              </a:rPr>
              <a:t>listening</a:t>
            </a:r>
            <a:r>
              <a:rPr lang="en-US" sz="5000">
                <a:sym typeface="+mn-ea"/>
              </a:rPr>
              <a:t>.</a:t>
            </a:r>
            <a:endParaRPr lang="en-US" sz="5000"/>
          </a:p>
          <a:p>
            <a:endParaRPr lang="en-US" sz="500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 sz="6000"/>
              <a:t>Wrong:</a:t>
            </a:r>
            <a:endParaRPr lang="en-US" sz="6000"/>
          </a:p>
          <a:p>
            <a:r>
              <a:rPr lang="en-US" sz="6000">
                <a:sym typeface="+mn-ea"/>
              </a:rPr>
              <a:t>speaking  speaking  angry</a:t>
            </a:r>
            <a:endParaRPr lang="en-US" sz="6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Think before you speak; and think after you listen.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speaking </a:t>
            </a:r>
            <a:r>
              <a:rPr lang="en-US">
                <a:sym typeface="+mn-ea"/>
              </a:rPr>
              <a:t>is not short-circuit reflex.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36015"/>
            <a:ext cx="5181600" cy="5041265"/>
          </a:xfrm>
        </p:spPr>
        <p:txBody>
          <a:bodyPr/>
          <a:p>
            <a:r>
              <a:rPr lang="en-US"/>
              <a:t>   Speaking</a:t>
            </a:r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39115" y="1691005"/>
            <a:ext cx="1685925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595" y="1825625"/>
            <a:ext cx="2647950" cy="17526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8215630" y="1215390"/>
            <a:ext cx="1326515" cy="47561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2500">
                <a:solidFill>
                  <a:srgbClr val="FF0000"/>
                </a:solidFill>
                <a:sym typeface="+mn-ea"/>
              </a:rPr>
              <a:t>Listening</a:t>
            </a:r>
            <a:endParaRPr lang="en-US" sz="2500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513580" y="2011680"/>
            <a:ext cx="2338705" cy="7378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" name="Left Arrow 1"/>
          <p:cNvSpPr/>
          <p:nvPr/>
        </p:nvSpPr>
        <p:spPr>
          <a:xfrm>
            <a:off x="4513580" y="4919345"/>
            <a:ext cx="2041525" cy="4883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65" y="4484370"/>
            <a:ext cx="2409825" cy="2105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795" y="4693920"/>
            <a:ext cx="1771650" cy="1895475"/>
          </a:xfrm>
          <a:prstGeom prst="rect">
            <a:avLst/>
          </a:prstGeom>
        </p:spPr>
      </p:pic>
      <p:sp>
        <p:nvSpPr>
          <p:cNvPr id="11" name="Curved Left Arrow 10"/>
          <p:cNvSpPr/>
          <p:nvPr/>
        </p:nvSpPr>
        <p:spPr>
          <a:xfrm>
            <a:off x="10202545" y="3498850"/>
            <a:ext cx="699135" cy="177292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8165" y="2749550"/>
            <a:ext cx="1337945" cy="1129665"/>
          </a:xfrm>
          <a:prstGeom prst="rect">
            <a:avLst/>
          </a:prstGeom>
        </p:spPr>
      </p:pic>
      <p:sp>
        <p:nvSpPr>
          <p:cNvPr id="13" name="Curved Right Arrow 12"/>
          <p:cNvSpPr/>
          <p:nvPr/>
        </p:nvSpPr>
        <p:spPr>
          <a:xfrm flipV="1">
            <a:off x="108585" y="2860675"/>
            <a:ext cx="546100" cy="137731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9455" y="2931795"/>
            <a:ext cx="1657350" cy="15525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listen</a:t>
            </a:r>
            <a:r>
              <a:rPr lang="en-US"/>
              <a:t>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speak</a:t>
            </a:r>
            <a:r>
              <a:rPr lang="en-US"/>
              <a:t> </a:t>
            </a:r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angry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James 1:19-20 19 My dear brothers and sisters, take note of this: Everyone should be quick to </a:t>
            </a:r>
            <a:r>
              <a:rPr 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listen</a:t>
            </a:r>
            <a:r>
              <a:rPr lang="en-US"/>
              <a:t>, slow to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speak </a:t>
            </a:r>
            <a:r>
              <a:rPr lang="en-US"/>
              <a:t>and slow to become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angry</a:t>
            </a:r>
            <a:r>
              <a:rPr lang="en-US"/>
              <a:t>, 20 because human anger does not produce the righteousness that God desires.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brain quickly process information</a:t>
            </a:r>
            <a:endParaRPr lang="en-US"/>
          </a:p>
          <a:p>
            <a:endParaRPr lang="en-US"/>
          </a:p>
          <a:p>
            <a:r>
              <a:rPr lang="en-US"/>
              <a:t>mouth and tongue </a:t>
            </a:r>
            <a:r>
              <a:rPr lang="en-US"/>
              <a:t>slowly </a:t>
            </a:r>
            <a:endParaRPr lang="en-US"/>
          </a:p>
          <a:p>
            <a:pPr marL="0" indent="0">
              <a:buNone/>
            </a:pPr>
            <a:r>
              <a:rPr lang="en-US"/>
              <a:t>pronounces information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Hold the floor</a:t>
            </a:r>
            <a:r>
              <a:rPr lang="en-US"/>
              <a:t> method.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0000" lnSpcReduction="10000"/>
          </a:bodyPr>
          <a:p>
            <a:r>
              <a:rPr lang="en-US"/>
              <a:t>creat a phyical card</a:t>
            </a:r>
            <a:endParaRPr lang="en-US"/>
          </a:p>
          <a:p>
            <a:r>
              <a:rPr lang="en-US"/>
              <a:t>have one party to star first,</a:t>
            </a:r>
            <a:endParaRPr lang="en-US"/>
          </a:p>
          <a:p>
            <a:r>
              <a:rPr lang="en-US"/>
              <a:t>ladies first.</a:t>
            </a:r>
            <a:endParaRPr lang="en-US"/>
          </a:p>
          <a:p>
            <a:r>
              <a:rPr lang="en-US"/>
              <a:t>hold the card, start the timer for 3min, no more than 3min, </a:t>
            </a:r>
            <a:endParaRPr lang="en-US"/>
          </a:p>
          <a:p>
            <a:r>
              <a:rPr lang="en-US"/>
              <a:t>transfer the card and get feedback for the other part.</a:t>
            </a:r>
            <a:endParaRPr lang="en-US"/>
          </a:p>
          <a:p>
            <a:r>
              <a:rPr lang="en-US"/>
              <a:t>rule is when some one is hold the floor , the card, no other persons can inter</a:t>
            </a:r>
            <a:r>
              <a:rPr lang="en-US"/>
              <a:t>upt.</a:t>
            </a:r>
            <a:endParaRPr lang="en-US"/>
          </a:p>
          <a:p>
            <a:r>
              <a:rPr lang="en-US"/>
              <a:t>holding the floor can not be too long.</a:t>
            </a:r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72200" y="1941830"/>
            <a:ext cx="5181600" cy="41179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Which one goes first? Who goes first?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Speaking</a:t>
            </a:r>
            <a:endParaRPr lang="en-US"/>
          </a:p>
          <a:p>
            <a:endParaRPr lang="en-US"/>
          </a:p>
          <a:p>
            <a:r>
              <a:rPr lang="en-US"/>
              <a:t>Listening</a:t>
            </a:r>
            <a:endParaRPr lang="en-US"/>
          </a:p>
          <a:p>
            <a:endParaRPr lang="en-US"/>
          </a:p>
          <a:p>
            <a:r>
              <a:rPr lang="en-US"/>
              <a:t>Lady</a:t>
            </a:r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77635" y="1622425"/>
            <a:ext cx="3840480" cy="4006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Respect your wife and thus each other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25 Husbands, love your wives, just as Christ loved the church and gave himself up for her 26 to make her holy, cleansing[b] her by the washing with water through the word, 27 and to present her to himself as a radiant church, without stain or wrinkle or any other blemish, but holy and blameless. 28 </a:t>
            </a:r>
            <a:r>
              <a:rPr 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 this same way, husbands ought to love their wives as their own bodies. He who loves his wife loves himself.</a:t>
            </a:r>
            <a:endParaRPr 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angry: did not listen or listened wrongly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>
                <a:sym typeface="+mn-ea"/>
              </a:rPr>
              <a:t>James 1:19-20 19 My dear brothers and sisters, take note of this: Everyone should be quick to </a:t>
            </a:r>
            <a:r>
              <a:rPr 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listen</a:t>
            </a:r>
            <a:r>
              <a:rPr lang="en-US">
                <a:sym typeface="+mn-ea"/>
              </a:rPr>
              <a:t>, slow to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speak </a:t>
            </a:r>
            <a:r>
              <a:rPr lang="en-US">
                <a:sym typeface="+mn-ea"/>
              </a:rPr>
              <a:t>and slow to become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angry</a:t>
            </a:r>
            <a:r>
              <a:rPr lang="en-US">
                <a:sym typeface="+mn-ea"/>
              </a:rPr>
              <a:t>, 20 because human anger does not produce the righteousness that God desires.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speaking </a:t>
            </a:r>
            <a:r>
              <a:rPr lang="en-US">
                <a:sym typeface="+mn-ea"/>
              </a:rPr>
              <a:t>is not short-circuit reflex.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36015"/>
            <a:ext cx="5181600" cy="5041265"/>
          </a:xfrm>
        </p:spPr>
        <p:txBody>
          <a:bodyPr/>
          <a:p>
            <a:r>
              <a:rPr lang="en-US"/>
              <a:t>   Speaking</a:t>
            </a:r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39115" y="1691005"/>
            <a:ext cx="1685925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595" y="1825625"/>
            <a:ext cx="2647950" cy="17526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8215630" y="1215390"/>
            <a:ext cx="1326515" cy="47561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2500">
                <a:solidFill>
                  <a:srgbClr val="FF0000"/>
                </a:solidFill>
                <a:sym typeface="+mn-ea"/>
              </a:rPr>
              <a:t>Listening</a:t>
            </a:r>
            <a:endParaRPr lang="en-US" sz="2500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513580" y="2011680"/>
            <a:ext cx="2338705" cy="7378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" name="Left Arrow 1"/>
          <p:cNvSpPr/>
          <p:nvPr/>
        </p:nvSpPr>
        <p:spPr>
          <a:xfrm>
            <a:off x="4513580" y="4919345"/>
            <a:ext cx="2041525" cy="4883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65" y="4484370"/>
            <a:ext cx="2409825" cy="2105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795" y="4693920"/>
            <a:ext cx="1771650" cy="1895475"/>
          </a:xfrm>
          <a:prstGeom prst="rect">
            <a:avLst/>
          </a:prstGeom>
        </p:spPr>
      </p:pic>
      <p:sp>
        <p:nvSpPr>
          <p:cNvPr id="11" name="Curved Left Arrow 10"/>
          <p:cNvSpPr/>
          <p:nvPr/>
        </p:nvSpPr>
        <p:spPr>
          <a:xfrm>
            <a:off x="10202545" y="3498850"/>
            <a:ext cx="699135" cy="177292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8165" y="2749550"/>
            <a:ext cx="1337945" cy="1129665"/>
          </a:xfrm>
          <a:prstGeom prst="rect">
            <a:avLst/>
          </a:prstGeom>
        </p:spPr>
      </p:pic>
      <p:sp>
        <p:nvSpPr>
          <p:cNvPr id="13" name="Curved Right Arrow 12"/>
          <p:cNvSpPr/>
          <p:nvPr/>
        </p:nvSpPr>
        <p:spPr>
          <a:xfrm flipV="1">
            <a:off x="108585" y="2860675"/>
            <a:ext cx="546100" cy="137731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9455" y="2931795"/>
            <a:ext cx="1657350" cy="15525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pPr algn="ctr"/>
            <a:r>
              <a:rPr lang="en-US" sz="65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Thank you for your attention!</a:t>
            </a:r>
            <a:br>
              <a:rPr lang="en-US" sz="65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en-US" sz="65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God bless!</a:t>
            </a:r>
            <a:endParaRPr lang="en-US" sz="65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65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1927</Words>
  <Application>WPS Presentation</Application>
  <PresentationFormat>Widescreen</PresentationFormat>
  <Paragraphs>82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 A Session of counseling  Communication in marriage for Angela</vt:lpstr>
      <vt:lpstr>You don’t need more communications, nor faster....</vt:lpstr>
      <vt:lpstr>What are two elements of communication?</vt:lpstr>
      <vt:lpstr>PowerPoint 演示文稿</vt:lpstr>
      <vt:lpstr>with pauses</vt:lpstr>
      <vt:lpstr>Think before you speak; and think after you listen.</vt:lpstr>
      <vt:lpstr>speaking is not short-circuit reflex. </vt:lpstr>
      <vt:lpstr>listen speak angry</vt:lpstr>
      <vt:lpstr>Hold the floor method.</vt:lpstr>
      <vt:lpstr>Which one goes first? Who goes first?</vt:lpstr>
      <vt:lpstr>Respect your wife and thus each other</vt:lpstr>
      <vt:lpstr>angry: did not listen or listened wrongly</vt:lpstr>
      <vt:lpstr>speaking is not short-circuit reflex.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_x000B_Session of counseling  Communication  Raymond Pintado</dc:title>
  <dc:creator>Yanming Zhang</dc:creator>
  <cp:lastModifiedBy>yzhan</cp:lastModifiedBy>
  <cp:revision>13</cp:revision>
  <dcterms:created xsi:type="dcterms:W3CDTF">2021-07-29T18:19:00Z</dcterms:created>
  <dcterms:modified xsi:type="dcterms:W3CDTF">2021-08-20T01:47:57Z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1033-11.2.0.10258</vt:lpwstr>
  </property>
  <property fmtid="{D5CDD505-2E9C-101B-9397-08002B2CF9AE}" pid="3" name="ICV">
    <vt:lpwstr>93850437FD8D4016B9FFF45A9AEADE73</vt:lpwstr>
  </property>
</Properties>
</file>